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63" r:id="rId5"/>
    <p:sldId id="259" r:id="rId6"/>
    <p:sldId id="264" r:id="rId7"/>
    <p:sldId id="260" r:id="rId8"/>
    <p:sldId id="261"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684" autoAdjust="0"/>
  </p:normalViewPr>
  <p:slideViewPr>
    <p:cSldViewPr>
      <p:cViewPr varScale="1">
        <p:scale>
          <a:sx n="85" d="100"/>
          <a:sy n="85" d="100"/>
        </p:scale>
        <p:origin x="-177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3F233C-C753-4460-A0A4-D9ADB10896EF}" type="datetimeFigureOut">
              <a:rPr lang="en-US" smtClean="0"/>
              <a:t>9/28/2016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7A2955-C13C-46EE-96DF-C1F6494D069E}" type="slidenum">
              <a:rPr lang="en-US" smtClean="0"/>
              <a:t>‹#›</a:t>
            </a:fld>
            <a:endParaRPr lang="en-US"/>
          </a:p>
        </p:txBody>
      </p:sp>
    </p:spTree>
    <p:extLst>
      <p:ext uri="{BB962C8B-B14F-4D97-AF65-F5344CB8AC3E}">
        <p14:creationId xmlns:p14="http://schemas.microsoft.com/office/powerpoint/2010/main" val="2042865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a:t>
            </a:r>
            <a:r>
              <a:rPr lang="en-US" baseline="0" dirty="0" smtClean="0"/>
              <a:t> 1832 saw both groups inspired by the restorations of Stone and Campbell merge through the hand shake between Stone and “Raccoon” John Smith, this commitment to restoration and unity would not last. While the first few decades of the 19</a:t>
            </a:r>
            <a:r>
              <a:rPr lang="en-US" baseline="30000" dirty="0" smtClean="0"/>
              <a:t>th</a:t>
            </a:r>
            <a:r>
              <a:rPr lang="en-US" baseline="0" dirty="0" smtClean="0"/>
              <a:t> century saw significant growth, the late 1840s and early 1850s saw difficulties that needed to be confronted. Worldly issues were finding their way into the </a:t>
            </a:r>
            <a:r>
              <a:rPr lang="en-US" baseline="0" dirty="0" smtClean="0"/>
              <a:t>church. The </a:t>
            </a:r>
            <a:r>
              <a:rPr lang="en-US" baseline="0" dirty="0" smtClean="0"/>
              <a:t>same issues that divided the north and south that led to the civil war were also dividing brethren and when the war came, thousands of Christians put on uniforms and fought. Ed Harrell once wrote, “In the heat of passion, disciples killed their own brethren.” Even when the war ended, animosities remained and internal issues deepened the </a:t>
            </a:r>
            <a:r>
              <a:rPr lang="en-US" baseline="0" dirty="0" smtClean="0"/>
              <a:t>strains.</a:t>
            </a:r>
            <a:endParaRPr lang="en-US" dirty="0" smtClean="0"/>
          </a:p>
          <a:p>
            <a:endParaRPr lang="en-US" dirty="0" smtClean="0"/>
          </a:p>
          <a:p>
            <a:r>
              <a:rPr lang="en-US" dirty="0" smtClean="0"/>
              <a:t>In this lesson, we’ll</a:t>
            </a:r>
            <a:r>
              <a:rPr lang="en-US" baseline="0" dirty="0" smtClean="0"/>
              <a:t> </a:t>
            </a:r>
            <a:r>
              <a:rPr lang="en-US" baseline="0" dirty="0" smtClean="0"/>
              <a:t>study some </a:t>
            </a:r>
            <a:r>
              <a:rPr lang="en-US" baseline="0" dirty="0" smtClean="0"/>
              <a:t>of the differences that divided restorers in the mid 19</a:t>
            </a:r>
            <a:r>
              <a:rPr lang="en-US" baseline="30000" dirty="0" smtClean="0"/>
              <a:t>th</a:t>
            </a:r>
            <a:r>
              <a:rPr lang="en-US" baseline="0" dirty="0" smtClean="0"/>
              <a:t> </a:t>
            </a:r>
            <a:r>
              <a:rPr lang="en-US" baseline="0" dirty="0" smtClean="0"/>
              <a:t>century through the 20</a:t>
            </a:r>
            <a:r>
              <a:rPr lang="en-US" baseline="30000" dirty="0" smtClean="0"/>
              <a:t>th</a:t>
            </a:r>
            <a:r>
              <a:rPr lang="en-US" baseline="0" dirty="0" smtClean="0"/>
              <a:t> century and continue to divide brethren today.</a:t>
            </a:r>
            <a:endParaRPr lang="en-US" dirty="0"/>
          </a:p>
        </p:txBody>
      </p:sp>
      <p:sp>
        <p:nvSpPr>
          <p:cNvPr id="4" name="Slide Number Placeholder 3"/>
          <p:cNvSpPr>
            <a:spLocks noGrp="1"/>
          </p:cNvSpPr>
          <p:nvPr>
            <p:ph type="sldNum" sz="quarter" idx="10"/>
          </p:nvPr>
        </p:nvSpPr>
        <p:spPr/>
        <p:txBody>
          <a:bodyPr/>
          <a:lstStyle/>
          <a:p>
            <a:fld id="{E67A2955-C13C-46EE-96DF-C1F6494D069E}" type="slidenum">
              <a:rPr lang="en-US" smtClean="0"/>
              <a:t>1</a:t>
            </a:fld>
            <a:endParaRPr lang="en-US"/>
          </a:p>
        </p:txBody>
      </p:sp>
    </p:spTree>
    <p:extLst>
      <p:ext uri="{BB962C8B-B14F-4D97-AF65-F5344CB8AC3E}">
        <p14:creationId xmlns:p14="http://schemas.microsoft.com/office/powerpoint/2010/main" val="4126520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October 1849, the American Christian Missionary Society was established by the Christian Church. This was initially opposed by Alexander Campbell and then further opposed by many others when they decided to side with the Union in the Civil War. This eventually led to a separation of the Churches of Christ from the Christian Church (Disciples of Christ). </a:t>
            </a:r>
          </a:p>
          <a:p>
            <a:endParaRPr lang="en-US" baseline="0" dirty="0" smtClean="0"/>
          </a:p>
          <a:p>
            <a:r>
              <a:rPr lang="en-US" baseline="0" dirty="0" smtClean="0"/>
              <a:t>In the 1950s, debates began over whether or not institutional boards (middle man organizations) could be used to facilitate and enhance the work of the church. And so some churches came up with an idea to create a board of directors (institutional board) over an orphan home, bible college, etc. Letters would then be sent to individual churches asking them to participate in this work. Money would then be sent from churches to these boards and they would then have oversight in providing buildings, supervision, groceries etc. in the case of orphans homes and buildings, supervision, teachers, etc. for bible colleges and evangelists, supplies, etc. in the case of missionary societies. </a:t>
            </a:r>
          </a:p>
          <a:p>
            <a:endParaRPr lang="en-US" baseline="0" dirty="0" smtClean="0"/>
          </a:p>
          <a:p>
            <a:r>
              <a:rPr lang="en-US" baseline="0" dirty="0" smtClean="0"/>
              <a:t>One example of this happened at the end of World War II when some brethren thought it would be a good time to start evangelizing those nations defeated in the war. The Broadway Church of Christ in Lubbock sent letters to churches asking them to send money to them and then they would handle the task of evangelizing Germany. So the German work was done by churches of Christ but overseen by the elders of one church of Christ.</a:t>
            </a:r>
          </a:p>
          <a:p>
            <a:endParaRPr lang="en-US" baseline="0" dirty="0" smtClean="0"/>
          </a:p>
          <a:p>
            <a:r>
              <a:rPr lang="en-US" baseline="0" dirty="0" smtClean="0"/>
              <a:t>Another example is the Union Ave Church of Christ in Memphis, TN. They became interested in evangelizing Japan. And so they sent letters to churches asking for money to so that that eldership could oversee that work. This is one eldership overseeing the work of many churches. </a:t>
            </a:r>
          </a:p>
          <a:p>
            <a:endParaRPr lang="en-US" baseline="0" dirty="0" smtClean="0"/>
          </a:p>
          <a:p>
            <a:r>
              <a:rPr lang="en-US" baseline="0" dirty="0" smtClean="0"/>
              <a:t>What is wrong with this? </a:t>
            </a:r>
          </a:p>
          <a:p>
            <a:endParaRPr lang="en-US" baseline="0" dirty="0" smtClean="0"/>
          </a:p>
          <a:p>
            <a:r>
              <a:rPr lang="en-US" baseline="0" dirty="0" smtClean="0"/>
              <a:t>First, there is no NT pattern for creating a middle man, institutional board to oversee the work of several churches. There is no authority for it. </a:t>
            </a:r>
          </a:p>
          <a:p>
            <a:endParaRPr lang="en-US" baseline="0" dirty="0" smtClean="0"/>
          </a:p>
          <a:p>
            <a:r>
              <a:rPr lang="en-US" baseline="0" dirty="0" smtClean="0"/>
              <a:t>Secondly, this leads to a centralizing influence. No greater example exists than the sponsoring eldership that oversaw the Herald of Truth radio and television program. When it first began, it focused on the one true church, baptism for the remission of sins, convincing people to restore NT Christianity. Millions supported it and tuned into it. Eventually, though, its message became less doctrinal and focused more on self-image, inner peace, etc. By the 70s and 80s, most churches who supported this were not teaching doctrinal sermons. The Herald of Truth became a centralized influence that hurt churches.</a:t>
            </a:r>
          </a:p>
          <a:p>
            <a:endParaRPr lang="en-US" baseline="0" dirty="0" smtClean="0"/>
          </a:p>
          <a:p>
            <a:r>
              <a:rPr lang="en-US" baseline="0" dirty="0" smtClean="0"/>
              <a:t>Third, it confused the issue of expediency vs. organization. Those who supported these middle man organizations claimed it was just an expedient way to carry out the work of the church. If that were the only issue in question, we couldn’t make much of an argument. However, any expediency that violates the NT is unlawful. In this case, the “expediency” violates God’s design for the organization of the NT church. Elders are to oversee the flock of God among them. The sponsoring church arrangement has one eldership overseeing the work of several churches.</a:t>
            </a:r>
          </a:p>
          <a:p>
            <a:endParaRPr lang="en-US" baseline="0" dirty="0" smtClean="0"/>
          </a:p>
          <a:p>
            <a:r>
              <a:rPr lang="en-US" baseline="0" dirty="0" smtClean="0"/>
              <a:t>Fourth, it turned concurrent cooperation into collective cooperation. Churches in the NT definitely worked concurrently (each sending relief to the same location) but did so over the independent oversights of their elders. This is not an issue of whether we are to be anti-cooperative. It’s an issue of cooperating the way churches of the NT cooperated.</a:t>
            </a:r>
            <a:endParaRPr lang="en-US" dirty="0"/>
          </a:p>
        </p:txBody>
      </p:sp>
      <p:sp>
        <p:nvSpPr>
          <p:cNvPr id="4" name="Slide Number Placeholder 3"/>
          <p:cNvSpPr>
            <a:spLocks noGrp="1"/>
          </p:cNvSpPr>
          <p:nvPr>
            <p:ph type="sldNum" sz="quarter" idx="10"/>
          </p:nvPr>
        </p:nvSpPr>
        <p:spPr/>
        <p:txBody>
          <a:bodyPr/>
          <a:lstStyle/>
          <a:p>
            <a:fld id="{E67A2955-C13C-46EE-96DF-C1F6494D069E}" type="slidenum">
              <a:rPr lang="en-US" smtClean="0"/>
              <a:t>2</a:t>
            </a:fld>
            <a:endParaRPr lang="en-US"/>
          </a:p>
        </p:txBody>
      </p:sp>
    </p:spTree>
    <p:extLst>
      <p:ext uri="{BB962C8B-B14F-4D97-AF65-F5344CB8AC3E}">
        <p14:creationId xmlns:p14="http://schemas.microsoft.com/office/powerpoint/2010/main" val="1123000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the pattern? When we read the NT,</a:t>
            </a:r>
            <a:r>
              <a:rPr lang="en-US" baseline="0" dirty="0" smtClean="0"/>
              <a:t> the funds from churches simply went to where the need </a:t>
            </a:r>
            <a:r>
              <a:rPr lang="en-US" baseline="0" dirty="0" smtClean="0"/>
              <a:t>existed. </a:t>
            </a:r>
            <a:r>
              <a:rPr lang="en-US" baseline="0" dirty="0" smtClean="0"/>
              <a:t>They never sent their funds to a “middleman organization”, whether an institutional board or sponsoring eldership. </a:t>
            </a:r>
            <a:r>
              <a:rPr lang="en-US" baseline="0" dirty="0" smtClean="0"/>
              <a:t>In </a:t>
            </a:r>
            <a:r>
              <a:rPr lang="en-US" baseline="0" dirty="0" smtClean="0"/>
              <a:t>Acts 4, there was only one church in Jerusalem at that point and the apostles were acting in lieu of elders (no elders are mentioned until Acts 11). People brought their money and laid it at the Apostles’ feet so that the distribution could be made at that church</a:t>
            </a:r>
            <a:r>
              <a:rPr lang="en-US" baseline="0" dirty="0" smtClean="0"/>
              <a:t>.</a:t>
            </a:r>
            <a:endParaRPr lang="en-US" baseline="0" dirty="0" smtClean="0"/>
          </a:p>
        </p:txBody>
      </p:sp>
      <p:sp>
        <p:nvSpPr>
          <p:cNvPr id="4" name="Slide Number Placeholder 3"/>
          <p:cNvSpPr>
            <a:spLocks noGrp="1"/>
          </p:cNvSpPr>
          <p:nvPr>
            <p:ph type="sldNum" sz="quarter" idx="10"/>
          </p:nvPr>
        </p:nvSpPr>
        <p:spPr/>
        <p:txBody>
          <a:bodyPr/>
          <a:lstStyle/>
          <a:p>
            <a:fld id="{E67A2955-C13C-46EE-96DF-C1F6494D069E}" type="slidenum">
              <a:rPr lang="en-US" smtClean="0"/>
              <a:t>3</a:t>
            </a:fld>
            <a:endParaRPr lang="en-US"/>
          </a:p>
        </p:txBody>
      </p:sp>
    </p:spTree>
    <p:extLst>
      <p:ext uri="{BB962C8B-B14F-4D97-AF65-F5344CB8AC3E}">
        <p14:creationId xmlns:p14="http://schemas.microsoft.com/office/powerpoint/2010/main" val="27448390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A problem arose in Acts 6. The Grecian widows were being neglected in the daily distribution. The apostles didn't reply, “We need a central organization and we'll send our money to this central organization so they can see that this is done right.”  No, they appointed seven men, </a:t>
            </a:r>
            <a:r>
              <a:rPr lang="en-US" sz="1200" u="sng" kern="1200" dirty="0" smtClean="0">
                <a:solidFill>
                  <a:schemeClr val="tx1"/>
                </a:solidFill>
                <a:effectLst/>
                <a:latin typeface="+mn-lt"/>
                <a:ea typeface="+mn-ea"/>
                <a:cs typeface="+mn-cs"/>
              </a:rPr>
              <a:t>within their number</a:t>
            </a:r>
            <a:r>
              <a:rPr lang="en-US" sz="1200" kern="1200" dirty="0" smtClean="0">
                <a:solidFill>
                  <a:schemeClr val="tx1"/>
                </a:solidFill>
                <a:effectLst/>
                <a:latin typeface="+mn-lt"/>
                <a:ea typeface="+mn-ea"/>
                <a:cs typeface="+mn-cs"/>
              </a:rPr>
              <a:t>, who could see after this matter. </a:t>
            </a:r>
            <a:r>
              <a:rPr lang="en-US" sz="1200" u="sng" kern="1200" dirty="0" smtClean="0">
                <a:solidFill>
                  <a:schemeClr val="tx1"/>
                </a:solidFill>
                <a:effectLst/>
                <a:latin typeface="+mn-lt"/>
                <a:ea typeface="+mn-ea"/>
                <a:cs typeface="+mn-cs"/>
              </a:rPr>
              <a:t>It was all done within the framework of the local congregation. </a:t>
            </a:r>
            <a:r>
              <a:rPr lang="en-US" sz="1200" kern="1200" dirty="0" smtClean="0">
                <a:solidFill>
                  <a:schemeClr val="tx1"/>
                </a:solidFill>
                <a:effectLst/>
                <a:latin typeface="+mn-lt"/>
                <a:ea typeface="+mn-ea"/>
                <a:cs typeface="+mn-cs"/>
              </a:rPr>
              <a:t>The money simply went to where the need was. </a:t>
            </a:r>
            <a:endParaRPr lang="en-US" sz="1100" kern="1200" dirty="0" smtClean="0">
              <a:solidFill>
                <a:schemeClr val="tx1"/>
              </a:solidFill>
              <a:effectLst/>
              <a:latin typeface="+mn-lt"/>
              <a:ea typeface="+mn-ea"/>
              <a:cs typeface="+mn-cs"/>
            </a:endParaRP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E67A2955-C13C-46EE-96DF-C1F6494D069E}" type="slidenum">
              <a:rPr lang="en-US" smtClean="0"/>
              <a:t>4</a:t>
            </a:fld>
            <a:endParaRPr lang="en-US"/>
          </a:p>
        </p:txBody>
      </p:sp>
    </p:spTree>
    <p:extLst>
      <p:ext uri="{BB962C8B-B14F-4D97-AF65-F5344CB8AC3E}">
        <p14:creationId xmlns:p14="http://schemas.microsoft.com/office/powerpoint/2010/main" val="27448390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Acts 11:27-30, the funds were sent to the elders.</a:t>
            </a:r>
            <a:r>
              <a:rPr lang="en-US" baseline="0" dirty="0" smtClean="0"/>
              <a:t> Which elders? The elders where the need was and not a middleman organization, a board of directors, or a wealthy large eldership somewhere. They sent it to the elders by the hands of Barnabas and Saul. They money went to where the need was</a:t>
            </a:r>
            <a:r>
              <a:rPr lang="en-US" baseline="0" dirty="0" smtClean="0"/>
              <a:t>.</a:t>
            </a:r>
            <a:endParaRPr lang="en-US" baseline="0" dirty="0" smtClean="0"/>
          </a:p>
        </p:txBody>
      </p:sp>
      <p:sp>
        <p:nvSpPr>
          <p:cNvPr id="4" name="Slide Number Placeholder 3"/>
          <p:cNvSpPr>
            <a:spLocks noGrp="1"/>
          </p:cNvSpPr>
          <p:nvPr>
            <p:ph type="sldNum" sz="quarter" idx="10"/>
          </p:nvPr>
        </p:nvSpPr>
        <p:spPr/>
        <p:txBody>
          <a:bodyPr/>
          <a:lstStyle/>
          <a:p>
            <a:fld id="{E67A2955-C13C-46EE-96DF-C1F6494D069E}" type="slidenum">
              <a:rPr lang="en-US" smtClean="0"/>
              <a:t>5</a:t>
            </a:fld>
            <a:endParaRPr lang="en-US"/>
          </a:p>
        </p:txBody>
      </p:sp>
    </p:spTree>
    <p:extLst>
      <p:ext uri="{BB962C8B-B14F-4D97-AF65-F5344CB8AC3E}">
        <p14:creationId xmlns:p14="http://schemas.microsoft.com/office/powerpoint/2010/main" val="20133264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In </a:t>
            </a:r>
            <a:r>
              <a:rPr lang="en-US" baseline="0" dirty="0" smtClean="0"/>
              <a:t>Rom 15:25-26, churches from Macedonia and Achaia sent the money to the elders in Jerusalem. In Acts 21, we know this occurred at the end of Paul’s 3</a:t>
            </a:r>
            <a:r>
              <a:rPr lang="en-US" baseline="30000" dirty="0" smtClean="0"/>
              <a:t>rd</a:t>
            </a:r>
            <a:r>
              <a:rPr lang="en-US" baseline="0" dirty="0" smtClean="0"/>
              <a:t> missionary journey as Paul arrived in Jerusalem with representatives from the churches, i.e. Luke (joined from Philippi). In Acts 21:19, we learn he met with the elders in Jerusalem and told them about all that had been done amongst the Gentile churches in Jerusalem, which would have included the contribution brought for the poor saints in Jerusalem. The money went to where the need was.</a:t>
            </a:r>
          </a:p>
          <a:p>
            <a:endParaRPr lang="en-US" baseline="0" dirty="0" smtClean="0"/>
          </a:p>
          <a:p>
            <a:r>
              <a:rPr lang="en-US" baseline="0" dirty="0" smtClean="0"/>
              <a:t>In Phil 4:15-16, the church in Philippi sent money to Paul in prison – right to where the need was. This is the NT pattern that we see</a:t>
            </a:r>
            <a:r>
              <a:rPr lang="en-US" baseline="0" dirty="0" smtClean="0"/>
              <a:t>.</a:t>
            </a:r>
          </a:p>
          <a:p>
            <a:endParaRPr lang="en-US" baseline="0" dirty="0" smtClean="0"/>
          </a:p>
          <a:p>
            <a:pPr lvl="0"/>
            <a:r>
              <a:rPr lang="en-US" sz="1200" kern="1200" dirty="0" smtClean="0">
                <a:solidFill>
                  <a:schemeClr val="tx1"/>
                </a:solidFill>
                <a:effectLst/>
                <a:latin typeface="+mn-lt"/>
                <a:ea typeface="+mn-ea"/>
                <a:cs typeface="+mn-cs"/>
              </a:rPr>
              <a:t>So what we should do today is find out where the need is and send directly to the need.</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If we do this, we might make some mistakes. We're going to err in judgment all along. But we will at least be staying with the NT pattern.</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issue has to do with middleman organizations standing between churches and the work to be done.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It may be a board of directors or an overseeing eldership. But wherever you have a "middleman organization", you’ve left the pattern of sending directly to where the need is.</a:t>
            </a:r>
            <a:endParaRPr lang="en-US" sz="11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67A2955-C13C-46EE-96DF-C1F6494D069E}" type="slidenum">
              <a:rPr lang="en-US" smtClean="0"/>
              <a:t>6</a:t>
            </a:fld>
            <a:endParaRPr lang="en-US"/>
          </a:p>
        </p:txBody>
      </p:sp>
    </p:spTree>
    <p:extLst>
      <p:ext uri="{BB962C8B-B14F-4D97-AF65-F5344CB8AC3E}">
        <p14:creationId xmlns:p14="http://schemas.microsoft.com/office/powerpoint/2010/main" val="20133264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By the end of 1960,</a:t>
            </a:r>
            <a:r>
              <a:rPr lang="en-US" baseline="0" dirty="0" smtClean="0"/>
              <a:t> many new church buildings were starting to include fellowship halls and kitchens to provide meals for the members and any other visitors before or after assemblies. Some began to question whether the church had the authority to provide such services.</a:t>
            </a:r>
          </a:p>
          <a:p>
            <a:endParaRPr lang="en-US" baseline="0" dirty="0" smtClean="0"/>
          </a:p>
          <a:p>
            <a:r>
              <a:rPr lang="en-US" baseline="0" dirty="0" smtClean="0"/>
              <a:t>The issue was not whether it was ok to eat in the church building. Some made the accusation that those who disagreed would have to prevent a mother from even giving her baby a bottle of milk in the building. But eating in the church building was never the issue that was raised.</a:t>
            </a:r>
          </a:p>
          <a:p>
            <a:endParaRPr lang="en-US" baseline="0" dirty="0" smtClean="0"/>
          </a:p>
          <a:p>
            <a:r>
              <a:rPr lang="en-US" baseline="0" dirty="0" smtClean="0"/>
              <a:t>The issue was not whether the building is sacred. While the building is certainly not sacred, it is used for spiritual purposes and it therefore needs to be considered whether providing and funding a place for eating/recreating is part of the spiritual service incumbent upon the work of the church.</a:t>
            </a:r>
          </a:p>
          <a:p>
            <a:endParaRPr lang="en-US" baseline="0" dirty="0" smtClean="0"/>
          </a:p>
          <a:p>
            <a:r>
              <a:rPr lang="en-US" baseline="0" dirty="0" smtClean="0"/>
              <a:t>The issue was always authority. Did God intend for local churches to provide, from its treasury taken on the first day of the week, a place for eating, recreating, or for social activities?</a:t>
            </a:r>
            <a:endParaRPr lang="en-US" dirty="0"/>
          </a:p>
        </p:txBody>
      </p:sp>
      <p:sp>
        <p:nvSpPr>
          <p:cNvPr id="4" name="Slide Number Placeholder 3"/>
          <p:cNvSpPr>
            <a:spLocks noGrp="1"/>
          </p:cNvSpPr>
          <p:nvPr>
            <p:ph type="sldNum" sz="quarter" idx="10"/>
          </p:nvPr>
        </p:nvSpPr>
        <p:spPr/>
        <p:txBody>
          <a:bodyPr/>
          <a:lstStyle/>
          <a:p>
            <a:fld id="{E67A2955-C13C-46EE-96DF-C1F6494D069E}" type="slidenum">
              <a:rPr lang="en-US" smtClean="0"/>
              <a:t>7</a:t>
            </a:fld>
            <a:endParaRPr lang="en-US"/>
          </a:p>
        </p:txBody>
      </p:sp>
    </p:spTree>
    <p:extLst>
      <p:ext uri="{BB962C8B-B14F-4D97-AF65-F5344CB8AC3E}">
        <p14:creationId xmlns:p14="http://schemas.microsoft.com/office/powerpoint/2010/main" val="24182345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certain things that</a:t>
            </a:r>
            <a:r>
              <a:rPr lang="en-US" baseline="0" dirty="0" smtClean="0"/>
              <a:t> are authorized from scripture that we are allowed to do as a church and with out treasury. </a:t>
            </a:r>
          </a:p>
          <a:p>
            <a:endParaRPr lang="en-US" baseline="0" dirty="0" smtClean="0"/>
          </a:p>
          <a:p>
            <a:r>
              <a:rPr lang="en-US" baseline="0" dirty="0" smtClean="0"/>
              <a:t>We are commanded to assemble, and therefore a decision must be made where that must be as God’s word doesn’t provide a clear path as to the nature of the place. Therefore, if called for, we provide a building to facilitate this command.</a:t>
            </a:r>
          </a:p>
          <a:p>
            <a:endParaRPr lang="en-US" baseline="0" dirty="0" smtClean="0"/>
          </a:p>
          <a:p>
            <a:r>
              <a:rPr lang="en-US" baseline="0" dirty="0" smtClean="0"/>
              <a:t>There are things we are to do when we assemble according to scripture, observe the Lord’s Supper, sing songs, pray, preach, and lay by in store. Therefore we provide expediencies to facilitate these obligations in items such as song books, bread and fruit of the vine, microphone, trays, etc.</a:t>
            </a:r>
          </a:p>
          <a:p>
            <a:endParaRPr lang="en-US" baseline="0" dirty="0" smtClean="0"/>
          </a:p>
          <a:p>
            <a:r>
              <a:rPr lang="en-US" baseline="0" dirty="0" smtClean="0"/>
              <a:t>Churches are to support preachers and to provide benevolence for needy saints. Therefore we have a treasury from which to provide these funds from. The assistance we give does not have to be just money, it could be a house, groceries, etc. Whatever that person needs.</a:t>
            </a:r>
          </a:p>
          <a:p>
            <a:endParaRPr lang="en-US" baseline="0" dirty="0" smtClean="0"/>
          </a:p>
          <a:p>
            <a:r>
              <a:rPr lang="en-US" baseline="0" dirty="0" smtClean="0"/>
              <a:t>If we can find scripture that indicates the church is to provide materially for social activities or recreation, then we would need to provide a place to do so. As it stands, though, no such passage can be found in the NT. </a:t>
            </a:r>
            <a:endParaRPr lang="en-US" dirty="0"/>
          </a:p>
        </p:txBody>
      </p:sp>
      <p:sp>
        <p:nvSpPr>
          <p:cNvPr id="4" name="Slide Number Placeholder 3"/>
          <p:cNvSpPr>
            <a:spLocks noGrp="1"/>
          </p:cNvSpPr>
          <p:nvPr>
            <p:ph type="sldNum" sz="quarter" idx="10"/>
          </p:nvPr>
        </p:nvSpPr>
        <p:spPr/>
        <p:txBody>
          <a:bodyPr/>
          <a:lstStyle/>
          <a:p>
            <a:fld id="{E67A2955-C13C-46EE-96DF-C1F6494D069E}" type="slidenum">
              <a:rPr lang="en-US" smtClean="0"/>
              <a:t>8</a:t>
            </a:fld>
            <a:endParaRPr lang="en-US"/>
          </a:p>
        </p:txBody>
      </p:sp>
    </p:spTree>
    <p:extLst>
      <p:ext uri="{BB962C8B-B14F-4D97-AF65-F5344CB8AC3E}">
        <p14:creationId xmlns:p14="http://schemas.microsoft.com/office/powerpoint/2010/main" val="9146276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of the biggest misconceptions concerning this issue is over the word fellowship. Kitchens and dining</a:t>
            </a:r>
            <a:r>
              <a:rPr lang="en-US" baseline="0" dirty="0" smtClean="0"/>
              <a:t> areas are commonly referred to “fellowship halls”. This is a misnomer as the word “fellowship”, as used in scripture”, never refers to social fellowship – only spiritual fellowship. The word literally means, “Sharing, communion, participation in, joining together” and in every instance it is used in the NT, it refers to this as a </a:t>
            </a:r>
            <a:r>
              <a:rPr lang="en-US" baseline="0" smtClean="0"/>
              <a:t>spiritual fellowship. </a:t>
            </a:r>
            <a:endParaRPr lang="en-US"/>
          </a:p>
        </p:txBody>
      </p:sp>
      <p:sp>
        <p:nvSpPr>
          <p:cNvPr id="4" name="Slide Number Placeholder 3"/>
          <p:cNvSpPr>
            <a:spLocks noGrp="1"/>
          </p:cNvSpPr>
          <p:nvPr>
            <p:ph type="sldNum" sz="quarter" idx="10"/>
          </p:nvPr>
        </p:nvSpPr>
        <p:spPr/>
        <p:txBody>
          <a:bodyPr/>
          <a:lstStyle/>
          <a:p>
            <a:fld id="{E67A2955-C13C-46EE-96DF-C1F6494D069E}" type="slidenum">
              <a:rPr lang="en-US" smtClean="0"/>
              <a:t>9</a:t>
            </a:fld>
            <a:endParaRPr lang="en-US"/>
          </a:p>
        </p:txBody>
      </p:sp>
    </p:spTree>
    <p:extLst>
      <p:ext uri="{BB962C8B-B14F-4D97-AF65-F5344CB8AC3E}">
        <p14:creationId xmlns:p14="http://schemas.microsoft.com/office/powerpoint/2010/main" val="1485729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www.wnd.com/images/story/churchofchristsig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9144000" cy="68849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66254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r>
              <a:rPr lang="en-US" sz="6200" b="1" dirty="0" smtClean="0"/>
              <a:t>Middle-Man Organizations</a:t>
            </a:r>
            <a:endParaRPr lang="en-US" sz="6200" b="1" dirty="0"/>
          </a:p>
        </p:txBody>
      </p:sp>
      <p:sp>
        <p:nvSpPr>
          <p:cNvPr id="3" name="Content Placeholder 2"/>
          <p:cNvSpPr>
            <a:spLocks noGrp="1"/>
          </p:cNvSpPr>
          <p:nvPr>
            <p:ph sz="half" idx="1"/>
          </p:nvPr>
        </p:nvSpPr>
        <p:spPr>
          <a:xfrm>
            <a:off x="1438" y="990600"/>
            <a:ext cx="5408762" cy="5867400"/>
          </a:xfrm>
        </p:spPr>
        <p:txBody>
          <a:bodyPr>
            <a:normAutofit lnSpcReduction="10000"/>
          </a:bodyPr>
          <a:lstStyle/>
          <a:p>
            <a:r>
              <a:rPr lang="en-US" sz="3000" dirty="0" smtClean="0"/>
              <a:t>American Christian Missionary Society (1849)</a:t>
            </a:r>
          </a:p>
          <a:p>
            <a:endParaRPr lang="en-US" sz="1300" dirty="0" smtClean="0"/>
          </a:p>
          <a:p>
            <a:r>
              <a:rPr lang="en-US" sz="3000" dirty="0" smtClean="0"/>
              <a:t>Institutional Boards</a:t>
            </a:r>
          </a:p>
          <a:p>
            <a:pPr lvl="1"/>
            <a:r>
              <a:rPr lang="en-US" dirty="0"/>
              <a:t>Missionary Societies</a:t>
            </a:r>
          </a:p>
          <a:p>
            <a:pPr lvl="1"/>
            <a:r>
              <a:rPr lang="en-US" dirty="0" smtClean="0"/>
              <a:t>Orphans Homes</a:t>
            </a:r>
          </a:p>
          <a:p>
            <a:pPr lvl="1"/>
            <a:r>
              <a:rPr lang="en-US" dirty="0" smtClean="0"/>
              <a:t>Bible Colleges</a:t>
            </a:r>
          </a:p>
          <a:p>
            <a:endParaRPr lang="en-US" sz="1300" dirty="0"/>
          </a:p>
          <a:p>
            <a:r>
              <a:rPr lang="en-US" sz="3000" u="sng" dirty="0" smtClean="0"/>
              <a:t>Issue</a:t>
            </a:r>
            <a:r>
              <a:rPr lang="en-US" sz="3000" dirty="0" smtClean="0"/>
              <a:t>:</a:t>
            </a:r>
          </a:p>
          <a:p>
            <a:pPr lvl="1"/>
            <a:r>
              <a:rPr lang="en-US" dirty="0" smtClean="0"/>
              <a:t>Not the NT pattern</a:t>
            </a:r>
          </a:p>
          <a:p>
            <a:pPr lvl="1"/>
            <a:r>
              <a:rPr lang="en-US" dirty="0" smtClean="0"/>
              <a:t>Centralizes influence</a:t>
            </a:r>
          </a:p>
          <a:p>
            <a:pPr lvl="1"/>
            <a:r>
              <a:rPr lang="en-US" dirty="0" smtClean="0"/>
              <a:t>Issue of organization, not expediency</a:t>
            </a:r>
          </a:p>
          <a:p>
            <a:pPr lvl="1"/>
            <a:r>
              <a:rPr lang="en-US" dirty="0" smtClean="0"/>
              <a:t>Collective vs. Concurrent Cooperation</a:t>
            </a:r>
            <a:endParaRPr lang="en-US" dirty="0"/>
          </a:p>
        </p:txBody>
      </p:sp>
      <p:pic>
        <p:nvPicPr>
          <p:cNvPr id="2052" name="Picture 4" descr="http://newgeorgiachurch.com/images/sponsoringeldership.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10200" y="2362200"/>
            <a:ext cx="3733800" cy="1411408"/>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10200" y="891368"/>
            <a:ext cx="3733800" cy="1470832"/>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10200" y="3773608"/>
            <a:ext cx="3733800" cy="1470624"/>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410200" y="5257800"/>
            <a:ext cx="37338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1638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054"/>
                                        </p:tgtEl>
                                        <p:attrNameLst>
                                          <p:attrName>style.visibility</p:attrName>
                                        </p:attrNameLst>
                                      </p:cBhvr>
                                      <p:to>
                                        <p:strVal val="visible"/>
                                      </p:to>
                                    </p:set>
                                    <p:animEffect transition="in" filter="fade">
                                      <p:cBhvr>
                                        <p:cTn id="10" dur="500"/>
                                        <p:tgtEl>
                                          <p:spTgt spid="205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2052"/>
                                        </p:tgtEl>
                                        <p:attrNameLst>
                                          <p:attrName>style.visibility</p:attrName>
                                        </p:attrNameLst>
                                      </p:cBhvr>
                                      <p:to>
                                        <p:strVal val="visible"/>
                                      </p:to>
                                    </p:set>
                                    <p:animEffect transition="in" filter="fade">
                                      <p:cBhvr>
                                        <p:cTn id="27" dur="500"/>
                                        <p:tgtEl>
                                          <p:spTgt spid="205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056"/>
                                        </p:tgtEl>
                                        <p:attrNameLst>
                                          <p:attrName>style.visibility</p:attrName>
                                        </p:attrNameLst>
                                      </p:cBhvr>
                                      <p:to>
                                        <p:strVal val="visible"/>
                                      </p:to>
                                    </p:set>
                                    <p:animEffect transition="in" filter="fade">
                                      <p:cBhvr>
                                        <p:cTn id="32" dur="500"/>
                                        <p:tgtEl>
                                          <p:spTgt spid="2056"/>
                                        </p:tgtEl>
                                      </p:cBhvr>
                                    </p:animEffect>
                                  </p:childTnLst>
                                </p:cTn>
                              </p:par>
                              <p:par>
                                <p:cTn id="33" presetID="10" presetClass="entr" presetSubtype="0" fill="hold" nodeType="withEffect">
                                  <p:stCondLst>
                                    <p:cond delay="0"/>
                                  </p:stCondLst>
                                  <p:childTnLst>
                                    <p:set>
                                      <p:cBhvr>
                                        <p:cTn id="34" dur="1" fill="hold">
                                          <p:stCondLst>
                                            <p:cond delay="0"/>
                                          </p:stCondLst>
                                        </p:cTn>
                                        <p:tgtEl>
                                          <p:spTgt spid="2058"/>
                                        </p:tgtEl>
                                        <p:attrNameLst>
                                          <p:attrName>style.visibility</p:attrName>
                                        </p:attrNameLst>
                                      </p:cBhvr>
                                      <p:to>
                                        <p:strVal val="visible"/>
                                      </p:to>
                                    </p:set>
                                    <p:animEffect transition="in" filter="fade">
                                      <p:cBhvr>
                                        <p:cTn id="35" dur="500"/>
                                        <p:tgtEl>
                                          <p:spTgt spid="2058"/>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500"/>
                                        <p:tgtEl>
                                          <p:spTgt spid="3">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fade">
                                      <p:cBhvr>
                                        <p:cTn id="45" dur="500"/>
                                        <p:tgtEl>
                                          <p:spTgt spid="3">
                                            <p:txEl>
                                              <p:pRg st="8" end="8"/>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fade">
                                      <p:cBhvr>
                                        <p:cTn id="50" dur="500"/>
                                        <p:tgtEl>
                                          <p:spTgt spid="3">
                                            <p:txEl>
                                              <p:pRg st="9" end="9"/>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Effect transition="in" filter="fade">
                                      <p:cBhvr>
                                        <p:cTn id="55" dur="500"/>
                                        <p:tgtEl>
                                          <p:spTgt spid="3">
                                            <p:txEl>
                                              <p:pRg st="10" end="10"/>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3">
                                            <p:txEl>
                                              <p:pRg st="11" end="11"/>
                                            </p:txEl>
                                          </p:spTgt>
                                        </p:tgtEl>
                                        <p:attrNameLst>
                                          <p:attrName>style.visibility</p:attrName>
                                        </p:attrNameLst>
                                      </p:cBhvr>
                                      <p:to>
                                        <p:strVal val="visible"/>
                                      </p:to>
                                    </p:set>
                                    <p:animEffect transition="in" filter="fade">
                                      <p:cBhvr>
                                        <p:cTn id="60"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r>
              <a:rPr lang="en-US" sz="6200" b="1" dirty="0"/>
              <a:t>Middle-Man Organizations</a:t>
            </a:r>
          </a:p>
        </p:txBody>
      </p:sp>
      <p:sp>
        <p:nvSpPr>
          <p:cNvPr id="3" name="Content Placeholder 2"/>
          <p:cNvSpPr>
            <a:spLocks noGrp="1"/>
          </p:cNvSpPr>
          <p:nvPr>
            <p:ph sz="half" idx="1"/>
          </p:nvPr>
        </p:nvSpPr>
        <p:spPr>
          <a:xfrm>
            <a:off x="1438" y="838200"/>
            <a:ext cx="5713562" cy="6019800"/>
          </a:xfrm>
        </p:spPr>
        <p:txBody>
          <a:bodyPr>
            <a:normAutofit fontScale="77500" lnSpcReduction="20000"/>
          </a:bodyPr>
          <a:lstStyle/>
          <a:p>
            <a:r>
              <a:rPr lang="en-US" sz="4800" u="sng" dirty="0" smtClean="0"/>
              <a:t>Bible Pattern</a:t>
            </a:r>
          </a:p>
          <a:p>
            <a:pPr lvl="1"/>
            <a:r>
              <a:rPr lang="en-US" sz="4000" dirty="0" smtClean="0"/>
              <a:t>Funds went directly to the need</a:t>
            </a:r>
          </a:p>
          <a:p>
            <a:pPr lvl="2"/>
            <a:r>
              <a:rPr lang="en-US" sz="2800" b="1" dirty="0"/>
              <a:t>Acts </a:t>
            </a:r>
            <a:r>
              <a:rPr lang="en-US" sz="2800" b="1" dirty="0" smtClean="0"/>
              <a:t>4:32-35</a:t>
            </a:r>
            <a:r>
              <a:rPr lang="en-US" sz="2800" dirty="0" smtClean="0"/>
              <a:t> </a:t>
            </a:r>
            <a:r>
              <a:rPr lang="en-US" sz="2800" dirty="0"/>
              <a:t>– </a:t>
            </a:r>
            <a:r>
              <a:rPr lang="en-US" sz="2800" dirty="0" smtClean="0"/>
              <a:t>“</a:t>
            </a:r>
            <a:r>
              <a:rPr lang="en-US" sz="2800" baseline="30000" dirty="0" smtClean="0"/>
              <a:t>32</a:t>
            </a:r>
            <a:r>
              <a:rPr lang="en-US" sz="2800" dirty="0" smtClean="0"/>
              <a:t>And the </a:t>
            </a:r>
            <a:r>
              <a:rPr lang="en-US" sz="2800" u="sng" dirty="0" smtClean="0"/>
              <a:t>congregation</a:t>
            </a:r>
            <a:r>
              <a:rPr lang="en-US" sz="2800" dirty="0" smtClean="0"/>
              <a:t> </a:t>
            </a:r>
            <a:r>
              <a:rPr lang="en-US" sz="2800" dirty="0"/>
              <a:t>of those who believed were of one heart and soul; and not one of </a:t>
            </a:r>
            <a:r>
              <a:rPr lang="en-US" sz="2800" dirty="0" smtClean="0"/>
              <a:t>them claimed </a:t>
            </a:r>
            <a:r>
              <a:rPr lang="en-US" sz="2800" dirty="0"/>
              <a:t>that anything belonging to him was his own, but all things were common property to them. </a:t>
            </a:r>
            <a:r>
              <a:rPr lang="en-US" sz="2800" baseline="30000" dirty="0" smtClean="0"/>
              <a:t>33</a:t>
            </a:r>
            <a:r>
              <a:rPr lang="en-US" sz="2800" dirty="0" smtClean="0"/>
              <a:t>And </a:t>
            </a:r>
            <a:r>
              <a:rPr lang="en-US" sz="2800" dirty="0"/>
              <a:t>with great power the apostles were giving testimony to the resurrection of the Lord Jesus, and abundant grace was upon them all. </a:t>
            </a:r>
            <a:r>
              <a:rPr lang="en-US" sz="2800" baseline="30000" dirty="0" smtClean="0"/>
              <a:t>34</a:t>
            </a:r>
            <a:r>
              <a:rPr lang="en-US" sz="2800" dirty="0" smtClean="0"/>
              <a:t>For </a:t>
            </a:r>
            <a:r>
              <a:rPr lang="en-US" sz="2800" dirty="0"/>
              <a:t>there was not a needy person among them, for all who were owners of land or houses would sell them and bring </a:t>
            </a:r>
            <a:r>
              <a:rPr lang="en-US" sz="2800" dirty="0" smtClean="0"/>
              <a:t>the proceeds </a:t>
            </a:r>
            <a:r>
              <a:rPr lang="en-US" sz="2800" dirty="0"/>
              <a:t>of the sales </a:t>
            </a:r>
            <a:r>
              <a:rPr lang="en-US" sz="2800" u="sng" baseline="30000" dirty="0" smtClean="0"/>
              <a:t>35</a:t>
            </a:r>
            <a:r>
              <a:rPr lang="en-US" sz="2800" u="sng" dirty="0" smtClean="0"/>
              <a:t>and </a:t>
            </a:r>
            <a:r>
              <a:rPr lang="en-US" sz="2800" u="sng" dirty="0"/>
              <a:t>lay them at the apostles’ feet, and they would be distributed to each as any had need</a:t>
            </a:r>
            <a:r>
              <a:rPr lang="en-US" sz="2800" dirty="0" smtClean="0"/>
              <a:t>.”</a:t>
            </a:r>
            <a:endParaRPr lang="en-US" sz="2800" dirty="0"/>
          </a:p>
        </p:txBody>
      </p:sp>
      <p:sp>
        <p:nvSpPr>
          <p:cNvPr id="4" name="AutoShape 2" descr="Displaying IMG_0546.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isplaying IMG_0546.JPG"/>
          <p:cNvSpPr>
            <a:spLocks noChangeAspect="1" noChangeArrowheads="1"/>
          </p:cNvSpPr>
          <p:nvPr/>
        </p:nvSpPr>
        <p:spPr bwMode="auto">
          <a:xfrm>
            <a:off x="215900" y="158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1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990601"/>
            <a:ext cx="3429000"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54092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r>
              <a:rPr lang="en-US" sz="6200" b="1" dirty="0"/>
              <a:t>Middle-Man Organizations</a:t>
            </a:r>
          </a:p>
        </p:txBody>
      </p:sp>
      <p:sp>
        <p:nvSpPr>
          <p:cNvPr id="3" name="Content Placeholder 2"/>
          <p:cNvSpPr>
            <a:spLocks noGrp="1"/>
          </p:cNvSpPr>
          <p:nvPr>
            <p:ph sz="half" idx="1"/>
          </p:nvPr>
        </p:nvSpPr>
        <p:spPr>
          <a:xfrm>
            <a:off x="1438" y="838200"/>
            <a:ext cx="5713562" cy="6019800"/>
          </a:xfrm>
        </p:spPr>
        <p:txBody>
          <a:bodyPr>
            <a:normAutofit fontScale="85000" lnSpcReduction="20000"/>
          </a:bodyPr>
          <a:lstStyle/>
          <a:p>
            <a:r>
              <a:rPr lang="en-US" sz="4800" u="sng" dirty="0" smtClean="0"/>
              <a:t>Bible Pattern</a:t>
            </a:r>
          </a:p>
          <a:p>
            <a:pPr lvl="1"/>
            <a:r>
              <a:rPr lang="en-US" sz="4000" dirty="0" smtClean="0"/>
              <a:t>Funds went directly to the need</a:t>
            </a:r>
          </a:p>
          <a:p>
            <a:pPr lvl="2"/>
            <a:r>
              <a:rPr lang="en-US" sz="2600" b="1" dirty="0" smtClean="0"/>
              <a:t>Acts </a:t>
            </a:r>
            <a:r>
              <a:rPr lang="en-US" sz="2600" b="1" dirty="0"/>
              <a:t>6:1-3</a:t>
            </a:r>
            <a:r>
              <a:rPr lang="en-US" sz="2600" dirty="0"/>
              <a:t> – </a:t>
            </a:r>
            <a:r>
              <a:rPr lang="en-US" sz="2600" dirty="0" smtClean="0"/>
              <a:t>“</a:t>
            </a:r>
            <a:r>
              <a:rPr lang="en-US" sz="2600" baseline="30000" dirty="0" smtClean="0"/>
              <a:t>1</a:t>
            </a:r>
            <a:r>
              <a:rPr lang="en-US" sz="2600" dirty="0" smtClean="0"/>
              <a:t>Now at </a:t>
            </a:r>
            <a:r>
              <a:rPr lang="en-US" sz="2600" dirty="0"/>
              <a:t>this time while the disciples were increasing in number, a complaint arose on the part of </a:t>
            </a:r>
            <a:r>
              <a:rPr lang="en-US" sz="2600" dirty="0" smtClean="0"/>
              <a:t>the Hellenistic </a:t>
            </a:r>
            <a:r>
              <a:rPr lang="en-US" sz="2600" dirty="0"/>
              <a:t>Jews against the native Hebrews, because their widows were being overlooked in the daily serving of food. </a:t>
            </a:r>
            <a:r>
              <a:rPr lang="en-US" sz="2600" baseline="30000" dirty="0" smtClean="0"/>
              <a:t>2</a:t>
            </a:r>
            <a:r>
              <a:rPr lang="en-US" sz="2600" dirty="0" smtClean="0"/>
              <a:t>So </a:t>
            </a:r>
            <a:r>
              <a:rPr lang="en-US" sz="2600" dirty="0"/>
              <a:t>the twelve summoned </a:t>
            </a:r>
            <a:r>
              <a:rPr lang="en-US" sz="2600" dirty="0" smtClean="0"/>
              <a:t>the congregation </a:t>
            </a:r>
            <a:r>
              <a:rPr lang="en-US" sz="2600" dirty="0"/>
              <a:t>of the disciples and said, </a:t>
            </a:r>
            <a:r>
              <a:rPr lang="en-US" sz="2600" dirty="0" smtClean="0"/>
              <a:t>‘It </a:t>
            </a:r>
            <a:r>
              <a:rPr lang="en-US" sz="2600" dirty="0"/>
              <a:t>is not desirable for us to neglect the word of God in order to serve tables. </a:t>
            </a:r>
            <a:r>
              <a:rPr lang="en-US" sz="2600" baseline="30000" dirty="0" smtClean="0"/>
              <a:t>3</a:t>
            </a:r>
            <a:r>
              <a:rPr lang="en-US" sz="2600" dirty="0" smtClean="0"/>
              <a:t>Therefore</a:t>
            </a:r>
            <a:r>
              <a:rPr lang="en-US" sz="2600" dirty="0"/>
              <a:t>, brethren, select </a:t>
            </a:r>
            <a:r>
              <a:rPr lang="en-US" sz="2600" u="sng" dirty="0"/>
              <a:t>from among you</a:t>
            </a:r>
            <a:r>
              <a:rPr lang="en-US" sz="2600" dirty="0"/>
              <a:t> seven men of good reputation, full of the Spirit and of wisdom, whom we may put in charge of this task</a:t>
            </a:r>
            <a:r>
              <a:rPr lang="en-US" sz="2600" dirty="0" smtClean="0"/>
              <a:t>.’”</a:t>
            </a:r>
            <a:endParaRPr lang="en-US" sz="2600" dirty="0"/>
          </a:p>
        </p:txBody>
      </p:sp>
      <p:sp>
        <p:nvSpPr>
          <p:cNvPr id="4" name="AutoShape 2" descr="Displaying IMG_0546.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isplaying IMG_0546.JPG"/>
          <p:cNvSpPr>
            <a:spLocks noChangeAspect="1" noChangeArrowheads="1"/>
          </p:cNvSpPr>
          <p:nvPr/>
        </p:nvSpPr>
        <p:spPr bwMode="auto">
          <a:xfrm>
            <a:off x="215900" y="158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1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990601"/>
            <a:ext cx="3429000"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27817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r>
              <a:rPr lang="en-US" sz="6200" b="1" dirty="0"/>
              <a:t>Middle-Man Organizations</a:t>
            </a:r>
          </a:p>
        </p:txBody>
      </p:sp>
      <p:sp>
        <p:nvSpPr>
          <p:cNvPr id="3" name="Content Placeholder 2"/>
          <p:cNvSpPr>
            <a:spLocks noGrp="1"/>
          </p:cNvSpPr>
          <p:nvPr>
            <p:ph sz="half" idx="1"/>
          </p:nvPr>
        </p:nvSpPr>
        <p:spPr>
          <a:xfrm>
            <a:off x="1438" y="990600"/>
            <a:ext cx="5663684" cy="5867400"/>
          </a:xfrm>
        </p:spPr>
        <p:txBody>
          <a:bodyPr>
            <a:normAutofit/>
          </a:bodyPr>
          <a:lstStyle/>
          <a:p>
            <a:r>
              <a:rPr lang="en-US" sz="3500" u="sng" dirty="0" smtClean="0"/>
              <a:t>Bible Pattern</a:t>
            </a:r>
          </a:p>
          <a:p>
            <a:pPr lvl="1"/>
            <a:r>
              <a:rPr lang="en-US" sz="2900" dirty="0" smtClean="0"/>
              <a:t>Funds went directly to the need</a:t>
            </a:r>
          </a:p>
          <a:p>
            <a:pPr lvl="2"/>
            <a:r>
              <a:rPr lang="en-US" b="1" dirty="0"/>
              <a:t>Acts </a:t>
            </a:r>
            <a:r>
              <a:rPr lang="en-US" b="1" dirty="0" smtClean="0"/>
              <a:t>11:27-30</a:t>
            </a:r>
            <a:r>
              <a:rPr lang="en-US" dirty="0" smtClean="0"/>
              <a:t> </a:t>
            </a:r>
            <a:r>
              <a:rPr lang="en-US" dirty="0"/>
              <a:t>– </a:t>
            </a:r>
            <a:r>
              <a:rPr lang="en-US" dirty="0" smtClean="0"/>
              <a:t>“</a:t>
            </a:r>
            <a:r>
              <a:rPr lang="en-US" baseline="30000" dirty="0" smtClean="0"/>
              <a:t>27</a:t>
            </a:r>
            <a:r>
              <a:rPr lang="en-US" dirty="0" smtClean="0"/>
              <a:t>Now at </a:t>
            </a:r>
            <a:r>
              <a:rPr lang="en-US" dirty="0"/>
              <a:t>this time some prophets came down from Jerusalem to Antioch. </a:t>
            </a:r>
            <a:r>
              <a:rPr lang="en-US" baseline="30000" dirty="0" smtClean="0"/>
              <a:t>28</a:t>
            </a:r>
            <a:r>
              <a:rPr lang="en-US" dirty="0" smtClean="0"/>
              <a:t>One </a:t>
            </a:r>
            <a:r>
              <a:rPr lang="en-US" dirty="0"/>
              <a:t>of them named Agabus stood up and began to </a:t>
            </a:r>
            <a:r>
              <a:rPr lang="en-US" dirty="0" smtClean="0"/>
              <a:t>indicate by </a:t>
            </a:r>
            <a:r>
              <a:rPr lang="en-US" dirty="0"/>
              <a:t>the Spirit that there would certainly be a great famine all over </a:t>
            </a:r>
            <a:r>
              <a:rPr lang="en-US" dirty="0" smtClean="0"/>
              <a:t>the world. And </a:t>
            </a:r>
            <a:r>
              <a:rPr lang="en-US" dirty="0"/>
              <a:t>this took place in the reign of Claudius. </a:t>
            </a:r>
            <a:r>
              <a:rPr lang="en-US" baseline="30000" dirty="0" smtClean="0"/>
              <a:t>29</a:t>
            </a:r>
            <a:r>
              <a:rPr lang="en-US" dirty="0" smtClean="0"/>
              <a:t>And </a:t>
            </a:r>
            <a:r>
              <a:rPr lang="en-US" dirty="0"/>
              <a:t>in the proportion that any of the disciples had means, each of them determined to send a contribution for </a:t>
            </a:r>
            <a:r>
              <a:rPr lang="en-US" dirty="0" smtClean="0"/>
              <a:t>the relief </a:t>
            </a:r>
            <a:r>
              <a:rPr lang="en-US" dirty="0"/>
              <a:t>of the brethren living in Judea. </a:t>
            </a:r>
            <a:r>
              <a:rPr lang="en-US" baseline="30000" dirty="0" smtClean="0"/>
              <a:t>30</a:t>
            </a:r>
            <a:r>
              <a:rPr lang="en-US" dirty="0" smtClean="0"/>
              <a:t>And </a:t>
            </a:r>
            <a:r>
              <a:rPr lang="en-US" dirty="0"/>
              <a:t>this they did, </a:t>
            </a:r>
            <a:r>
              <a:rPr lang="en-US" u="sng" dirty="0"/>
              <a:t>sending </a:t>
            </a:r>
            <a:r>
              <a:rPr lang="en-US" u="sng" dirty="0" smtClean="0"/>
              <a:t>it in </a:t>
            </a:r>
            <a:r>
              <a:rPr lang="en-US" u="sng" dirty="0"/>
              <a:t>charge of Barnabas and Saul to the elders</a:t>
            </a:r>
            <a:r>
              <a:rPr lang="en-US" dirty="0" smtClean="0"/>
              <a:t>.”</a:t>
            </a:r>
            <a:endParaRPr lang="en-US" dirty="0" smtClean="0"/>
          </a:p>
        </p:txBody>
      </p:sp>
      <p:pic>
        <p:nvPicPr>
          <p:cNvPr id="3074" name="Picture 2" descr="http://lavistachurchofchrist.org/LVarticles/images/sharp2.gif"/>
          <p:cNvPicPr>
            <a:picLocks noChangeAspect="1" noChangeArrowheads="1"/>
          </p:cNvPicPr>
          <p:nvPr/>
        </p:nvPicPr>
        <p:blipFill rotWithShape="1">
          <a:blip r:embed="rId3">
            <a:extLst>
              <a:ext uri="{28A0092B-C50C-407E-A947-70E740481C1C}">
                <a14:useLocalDpi xmlns:a14="http://schemas.microsoft.com/office/drawing/2010/main" val="0"/>
              </a:ext>
            </a:extLst>
          </a:blip>
          <a:srcRect l="2567" t="1619" r="2245" b="5466"/>
          <a:stretch/>
        </p:blipFill>
        <p:spPr bwMode="auto">
          <a:xfrm>
            <a:off x="5665122" y="990600"/>
            <a:ext cx="3478878" cy="58849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46211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r>
              <a:rPr lang="en-US" sz="6200" b="1" dirty="0"/>
              <a:t>Middle-Man Organizations</a:t>
            </a:r>
          </a:p>
        </p:txBody>
      </p:sp>
      <p:sp>
        <p:nvSpPr>
          <p:cNvPr id="3" name="Content Placeholder 2"/>
          <p:cNvSpPr>
            <a:spLocks noGrp="1"/>
          </p:cNvSpPr>
          <p:nvPr>
            <p:ph sz="half" idx="1"/>
          </p:nvPr>
        </p:nvSpPr>
        <p:spPr>
          <a:xfrm>
            <a:off x="1438" y="990600"/>
            <a:ext cx="5663684" cy="5867400"/>
          </a:xfrm>
        </p:spPr>
        <p:txBody>
          <a:bodyPr>
            <a:normAutofit/>
          </a:bodyPr>
          <a:lstStyle/>
          <a:p>
            <a:r>
              <a:rPr lang="en-US" sz="3500" u="sng" dirty="0" smtClean="0"/>
              <a:t>Bible Pattern</a:t>
            </a:r>
          </a:p>
          <a:p>
            <a:pPr lvl="1"/>
            <a:r>
              <a:rPr lang="en-US" sz="2900" dirty="0" smtClean="0"/>
              <a:t>Funds went directly to the need</a:t>
            </a:r>
          </a:p>
          <a:p>
            <a:pPr lvl="2"/>
            <a:r>
              <a:rPr lang="en-US" b="1" dirty="0" smtClean="0"/>
              <a:t>Rom </a:t>
            </a:r>
            <a:r>
              <a:rPr lang="en-US" b="1" dirty="0" smtClean="0"/>
              <a:t>15:25-26</a:t>
            </a:r>
            <a:r>
              <a:rPr lang="en-US" dirty="0" smtClean="0"/>
              <a:t> – “</a:t>
            </a:r>
            <a:r>
              <a:rPr lang="en-US" baseline="30000" dirty="0" smtClean="0"/>
              <a:t>25</a:t>
            </a:r>
            <a:r>
              <a:rPr lang="en-US" dirty="0" smtClean="0"/>
              <a:t>but </a:t>
            </a:r>
            <a:r>
              <a:rPr lang="en-US" dirty="0"/>
              <a:t>now, I am going to Jerusalem serving </a:t>
            </a:r>
            <a:r>
              <a:rPr lang="en-US" dirty="0" smtClean="0"/>
              <a:t>the saints</a:t>
            </a:r>
            <a:r>
              <a:rPr lang="en-US" dirty="0"/>
              <a:t>. </a:t>
            </a:r>
            <a:r>
              <a:rPr lang="en-US" baseline="30000" dirty="0" smtClean="0"/>
              <a:t>26</a:t>
            </a:r>
            <a:r>
              <a:rPr lang="en-US" dirty="0" smtClean="0"/>
              <a:t>For </a:t>
            </a:r>
            <a:r>
              <a:rPr lang="en-US" dirty="0"/>
              <a:t>Macedonia and Achaia have been pleased to make </a:t>
            </a:r>
            <a:r>
              <a:rPr lang="en-US" u="sng" dirty="0"/>
              <a:t>a contribution for the poor among </a:t>
            </a:r>
            <a:r>
              <a:rPr lang="en-US" u="sng" dirty="0" smtClean="0"/>
              <a:t>the saints </a:t>
            </a:r>
            <a:r>
              <a:rPr lang="en-US" u="sng" dirty="0"/>
              <a:t>in Jerusalem</a:t>
            </a:r>
            <a:r>
              <a:rPr lang="en-US" dirty="0" smtClean="0"/>
              <a:t>.”</a:t>
            </a:r>
          </a:p>
          <a:p>
            <a:pPr lvl="2"/>
            <a:r>
              <a:rPr lang="en-US" b="1" dirty="0" smtClean="0"/>
              <a:t>Phil 4:15-16</a:t>
            </a:r>
            <a:r>
              <a:rPr lang="en-US" dirty="0" smtClean="0"/>
              <a:t> – “</a:t>
            </a:r>
            <a:r>
              <a:rPr lang="en-US" baseline="30000" dirty="0" smtClean="0"/>
              <a:t>15</a:t>
            </a:r>
            <a:r>
              <a:rPr lang="en-US" dirty="0" smtClean="0"/>
              <a:t>You </a:t>
            </a:r>
            <a:r>
              <a:rPr lang="en-US" dirty="0"/>
              <a:t>yourselves also know, Philippians, that at </a:t>
            </a:r>
            <a:r>
              <a:rPr lang="en-US" dirty="0" smtClean="0"/>
              <a:t>the first </a:t>
            </a:r>
            <a:r>
              <a:rPr lang="en-US" dirty="0"/>
              <a:t>preaching of the gospel, after I left Macedonia, </a:t>
            </a:r>
            <a:r>
              <a:rPr lang="en-US" u="sng" dirty="0"/>
              <a:t>no church shared with me in the matter of giving and receiving but you alone</a:t>
            </a:r>
            <a:r>
              <a:rPr lang="en-US" dirty="0"/>
              <a:t>; </a:t>
            </a:r>
            <a:r>
              <a:rPr lang="en-US" baseline="30000" dirty="0" smtClean="0"/>
              <a:t>16</a:t>
            </a:r>
            <a:r>
              <a:rPr lang="en-US" dirty="0" smtClean="0"/>
              <a:t>for </a:t>
            </a:r>
            <a:r>
              <a:rPr lang="en-US" dirty="0"/>
              <a:t>even in Thessalonica you sent a gift more than once for my needs.”</a:t>
            </a:r>
          </a:p>
        </p:txBody>
      </p:sp>
      <p:pic>
        <p:nvPicPr>
          <p:cNvPr id="3074" name="Picture 2" descr="http://lavistachurchofchrist.org/LVarticles/images/sharp2.gif"/>
          <p:cNvPicPr>
            <a:picLocks noChangeAspect="1" noChangeArrowheads="1"/>
          </p:cNvPicPr>
          <p:nvPr/>
        </p:nvPicPr>
        <p:blipFill rotWithShape="1">
          <a:blip r:embed="rId3">
            <a:extLst>
              <a:ext uri="{28A0092B-C50C-407E-A947-70E740481C1C}">
                <a14:useLocalDpi xmlns:a14="http://schemas.microsoft.com/office/drawing/2010/main" val="0"/>
              </a:ext>
            </a:extLst>
          </a:blip>
          <a:srcRect l="2567" t="1619" r="2245" b="5466"/>
          <a:stretch/>
        </p:blipFill>
        <p:spPr bwMode="auto">
          <a:xfrm>
            <a:off x="5665122" y="990600"/>
            <a:ext cx="3478878" cy="58849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68281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r>
              <a:rPr lang="en-US" sz="6200" b="1" dirty="0" smtClean="0"/>
              <a:t>Kitchens &amp; Fellowship Halls</a:t>
            </a:r>
            <a:endParaRPr lang="en-US" sz="6200" b="1" dirty="0"/>
          </a:p>
        </p:txBody>
      </p:sp>
      <p:sp>
        <p:nvSpPr>
          <p:cNvPr id="3" name="Content Placeholder 2"/>
          <p:cNvSpPr>
            <a:spLocks noGrp="1"/>
          </p:cNvSpPr>
          <p:nvPr>
            <p:ph sz="half" idx="1"/>
          </p:nvPr>
        </p:nvSpPr>
        <p:spPr>
          <a:xfrm>
            <a:off x="1438" y="914400"/>
            <a:ext cx="5637362" cy="5943600"/>
          </a:xfrm>
        </p:spPr>
        <p:txBody>
          <a:bodyPr>
            <a:normAutofit/>
          </a:bodyPr>
          <a:lstStyle/>
          <a:p>
            <a:r>
              <a:rPr lang="en-US" sz="3200" dirty="0" smtClean="0"/>
              <a:t>By the end of 1960, new buildings included fellowship halls and kitchens</a:t>
            </a:r>
          </a:p>
          <a:p>
            <a:endParaRPr lang="en-US" dirty="0"/>
          </a:p>
          <a:p>
            <a:r>
              <a:rPr lang="en-US" sz="3200" dirty="0" smtClean="0"/>
              <a:t>Not the issue:</a:t>
            </a:r>
          </a:p>
          <a:p>
            <a:pPr lvl="1"/>
            <a:r>
              <a:rPr lang="en-US" sz="2500" dirty="0" smtClean="0"/>
              <a:t>Whether we can eat in the building</a:t>
            </a:r>
          </a:p>
          <a:p>
            <a:pPr lvl="1"/>
            <a:r>
              <a:rPr lang="en-US" sz="2500" dirty="0" smtClean="0"/>
              <a:t>Whether the building is sacred</a:t>
            </a:r>
          </a:p>
          <a:p>
            <a:pPr lvl="1"/>
            <a:endParaRPr lang="en-US" dirty="0" smtClean="0"/>
          </a:p>
          <a:p>
            <a:r>
              <a:rPr lang="en-US" sz="3200" dirty="0" smtClean="0"/>
              <a:t>The issue:</a:t>
            </a:r>
          </a:p>
          <a:p>
            <a:pPr lvl="1"/>
            <a:r>
              <a:rPr lang="en-US" sz="2500" dirty="0" smtClean="0"/>
              <a:t>Is there authority for local churches to provide social activities?</a:t>
            </a:r>
            <a:endParaRPr lang="en-US" sz="2500" dirty="0"/>
          </a:p>
        </p:txBody>
      </p:sp>
      <p:pic>
        <p:nvPicPr>
          <p:cNvPr id="5122" name="Picture 2" descr="http://www.wordsoftruth.net/almaxeypotluck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990600"/>
            <a:ext cx="3505200" cy="586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0284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r>
              <a:rPr lang="en-US" sz="6200" b="1" dirty="0" smtClean="0"/>
              <a:t>Kitchens &amp; Fellowship Halls</a:t>
            </a:r>
            <a:endParaRPr lang="en-US" sz="6200" b="1" dirty="0"/>
          </a:p>
        </p:txBody>
      </p:sp>
      <p:sp>
        <p:nvSpPr>
          <p:cNvPr id="3" name="Content Placeholder 2"/>
          <p:cNvSpPr>
            <a:spLocks noGrp="1"/>
          </p:cNvSpPr>
          <p:nvPr>
            <p:ph sz="half" idx="1"/>
          </p:nvPr>
        </p:nvSpPr>
        <p:spPr>
          <a:xfrm>
            <a:off x="1438" y="914400"/>
            <a:ext cx="9142562" cy="5943600"/>
          </a:xfrm>
        </p:spPr>
        <p:txBody>
          <a:bodyPr>
            <a:normAutofit fontScale="77500" lnSpcReduction="20000"/>
          </a:bodyPr>
          <a:lstStyle/>
          <a:p>
            <a:r>
              <a:rPr lang="en-US" sz="3900" u="sng" dirty="0" smtClean="0"/>
              <a:t>Things Local Churches Are Authorized To Do</a:t>
            </a:r>
          </a:p>
          <a:p>
            <a:pPr lvl="1"/>
            <a:r>
              <a:rPr lang="en-US" sz="2800" dirty="0" smtClean="0"/>
              <a:t>Assemble: </a:t>
            </a:r>
            <a:r>
              <a:rPr lang="en-US" sz="2800" b="1" dirty="0" smtClean="0"/>
              <a:t>Heb 10:24-25; Acts 20:7</a:t>
            </a:r>
          </a:p>
          <a:p>
            <a:pPr lvl="2"/>
            <a:r>
              <a:rPr lang="en-US" sz="2200" dirty="0" smtClean="0"/>
              <a:t>We’ve purchased a building to provide a place to assemble</a:t>
            </a:r>
          </a:p>
          <a:p>
            <a:pPr lvl="1"/>
            <a:r>
              <a:rPr lang="en-US" sz="2800" dirty="0" smtClean="0"/>
              <a:t>Observe the Lord’s Supper: </a:t>
            </a:r>
            <a:r>
              <a:rPr lang="en-US" sz="2800" b="1" dirty="0" smtClean="0"/>
              <a:t>Acts 20:7; 1 Cor 11:33</a:t>
            </a:r>
          </a:p>
          <a:p>
            <a:pPr lvl="2"/>
            <a:r>
              <a:rPr lang="en-US" sz="2200" dirty="0" smtClean="0"/>
              <a:t>We’ve provided a table, bread and fruit of the vine, and trays</a:t>
            </a:r>
          </a:p>
          <a:p>
            <a:pPr lvl="1"/>
            <a:r>
              <a:rPr lang="en-US" sz="2800" dirty="0" smtClean="0"/>
              <a:t>Sing psalms, hymns, and spiritual songs: </a:t>
            </a:r>
            <a:r>
              <a:rPr lang="en-US" sz="2800" b="1" dirty="0" smtClean="0"/>
              <a:t>1 Cor 14:23; Eph 5:19; Col 3:16</a:t>
            </a:r>
          </a:p>
          <a:p>
            <a:pPr lvl="2"/>
            <a:r>
              <a:rPr lang="en-US" sz="2200" dirty="0" smtClean="0"/>
              <a:t>Song books, projector, screen</a:t>
            </a:r>
          </a:p>
          <a:p>
            <a:pPr lvl="1"/>
            <a:r>
              <a:rPr lang="en-US" sz="2800" dirty="0" smtClean="0"/>
              <a:t>Pray: </a:t>
            </a:r>
            <a:r>
              <a:rPr lang="en-US" sz="2800" b="1" dirty="0" smtClean="0"/>
              <a:t>1 Cor 14:15-17; Acts 12:5,12; 16:25</a:t>
            </a:r>
          </a:p>
          <a:p>
            <a:pPr lvl="2"/>
            <a:r>
              <a:rPr lang="en-US" sz="2200" dirty="0" smtClean="0"/>
              <a:t>Microphone</a:t>
            </a:r>
          </a:p>
          <a:p>
            <a:pPr lvl="1"/>
            <a:r>
              <a:rPr lang="en-US" sz="2800" dirty="0" smtClean="0"/>
              <a:t>Preach: </a:t>
            </a:r>
            <a:r>
              <a:rPr lang="en-US" sz="2800" b="1" dirty="0" smtClean="0"/>
              <a:t>Acts 20:7; 1 Cor 14:26</a:t>
            </a:r>
          </a:p>
          <a:p>
            <a:pPr lvl="2"/>
            <a:r>
              <a:rPr lang="en-US" sz="2200" dirty="0" smtClean="0"/>
              <a:t>Pulpit, projector, microphone, classrooms</a:t>
            </a:r>
          </a:p>
          <a:p>
            <a:pPr lvl="1"/>
            <a:r>
              <a:rPr lang="en-US" sz="2800" dirty="0" smtClean="0"/>
              <a:t>Lay by in store: </a:t>
            </a:r>
            <a:r>
              <a:rPr lang="en-US" sz="2800" b="1" dirty="0" smtClean="0"/>
              <a:t>1 Cor 16:2</a:t>
            </a:r>
          </a:p>
          <a:p>
            <a:pPr lvl="2"/>
            <a:r>
              <a:rPr lang="en-US" sz="2200" dirty="0" smtClean="0"/>
              <a:t>Tray</a:t>
            </a:r>
          </a:p>
          <a:p>
            <a:pPr lvl="1"/>
            <a:r>
              <a:rPr lang="en-US" sz="2800" dirty="0" smtClean="0"/>
              <a:t>Support Preachers: </a:t>
            </a:r>
            <a:r>
              <a:rPr lang="en-US" sz="2800" b="1" dirty="0" smtClean="0"/>
              <a:t>1 Cor 9:14; 2 Cor 11:8-9</a:t>
            </a:r>
          </a:p>
          <a:p>
            <a:pPr lvl="2"/>
            <a:r>
              <a:rPr lang="en-US" sz="2200" dirty="0" smtClean="0"/>
              <a:t>Treasury</a:t>
            </a:r>
          </a:p>
          <a:p>
            <a:pPr lvl="1"/>
            <a:r>
              <a:rPr lang="en-US" sz="2800" dirty="0" smtClean="0"/>
              <a:t>Benevolence: </a:t>
            </a:r>
            <a:r>
              <a:rPr lang="en-US" sz="2800" b="1" dirty="0" smtClean="0"/>
              <a:t>Acts 4:34-35</a:t>
            </a:r>
          </a:p>
          <a:p>
            <a:pPr lvl="2"/>
            <a:r>
              <a:rPr lang="en-US" sz="2200" dirty="0" smtClean="0"/>
              <a:t>Buy a house, pay somebody to supervise, buy groceries, etc.</a:t>
            </a:r>
          </a:p>
          <a:p>
            <a:endParaRPr lang="en-US" sz="800" dirty="0" smtClean="0"/>
          </a:p>
          <a:p>
            <a:r>
              <a:rPr lang="en-US" u="sng" dirty="0" smtClean="0"/>
              <a:t>Point</a:t>
            </a:r>
            <a:r>
              <a:rPr lang="en-US" dirty="0" smtClean="0"/>
              <a:t>: Can we find authority for the local church funding for social activities such that we’d need to provide a room for eating together?</a:t>
            </a:r>
          </a:p>
        </p:txBody>
      </p:sp>
    </p:spTree>
    <p:extLst>
      <p:ext uri="{BB962C8B-B14F-4D97-AF65-F5344CB8AC3E}">
        <p14:creationId xmlns:p14="http://schemas.microsoft.com/office/powerpoint/2010/main" val="17713078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r>
              <a:rPr lang="en-US" sz="6200" b="1" dirty="0" smtClean="0"/>
              <a:t>Kitchens &amp; Fellowship Halls</a:t>
            </a:r>
            <a:endParaRPr lang="en-US" sz="6200" b="1" dirty="0"/>
          </a:p>
        </p:txBody>
      </p:sp>
      <p:sp>
        <p:nvSpPr>
          <p:cNvPr id="3" name="Content Placeholder 2"/>
          <p:cNvSpPr>
            <a:spLocks noGrp="1"/>
          </p:cNvSpPr>
          <p:nvPr>
            <p:ph sz="half" idx="1"/>
          </p:nvPr>
        </p:nvSpPr>
        <p:spPr>
          <a:xfrm>
            <a:off x="1438" y="838200"/>
            <a:ext cx="9142562" cy="6019800"/>
          </a:xfrm>
        </p:spPr>
        <p:txBody>
          <a:bodyPr>
            <a:normAutofit fontScale="70000" lnSpcReduction="20000"/>
          </a:bodyPr>
          <a:lstStyle/>
          <a:p>
            <a:r>
              <a:rPr lang="en-US" sz="5000" u="sng" dirty="0" smtClean="0"/>
              <a:t>What is fellowship?</a:t>
            </a:r>
          </a:p>
          <a:p>
            <a:pPr lvl="1"/>
            <a:r>
              <a:rPr lang="en-US" sz="2700" dirty="0" smtClean="0"/>
              <a:t>Greek word “Koinonia”</a:t>
            </a:r>
          </a:p>
          <a:p>
            <a:pPr lvl="2"/>
            <a:r>
              <a:rPr lang="en-US" sz="2300" dirty="0"/>
              <a:t>Definition: “Sharing, communion, participation in, joining together.”</a:t>
            </a:r>
          </a:p>
          <a:p>
            <a:pPr lvl="2"/>
            <a:r>
              <a:rPr lang="en-US" sz="2300" dirty="0" smtClean="0"/>
              <a:t>Never means social fellowship, only spiritual fellowship</a:t>
            </a:r>
          </a:p>
          <a:p>
            <a:pPr lvl="1"/>
            <a:r>
              <a:rPr lang="en-US" sz="2700" b="1" dirty="0" smtClean="0"/>
              <a:t>1 </a:t>
            </a:r>
            <a:r>
              <a:rPr lang="en-US" sz="2700" b="1" dirty="0"/>
              <a:t>Cor 1:9</a:t>
            </a:r>
            <a:r>
              <a:rPr lang="en-US" sz="2700" dirty="0"/>
              <a:t> – “God is faithful, through whom you were called into </a:t>
            </a:r>
            <a:r>
              <a:rPr lang="en-US" sz="2700" u="sng" dirty="0"/>
              <a:t>fellowship</a:t>
            </a:r>
            <a:r>
              <a:rPr lang="en-US" sz="2700" dirty="0"/>
              <a:t> with His Son, Jesus Christ our Lord</a:t>
            </a:r>
            <a:r>
              <a:rPr lang="en-US" sz="2700" dirty="0" smtClean="0"/>
              <a:t>.”</a:t>
            </a:r>
          </a:p>
          <a:p>
            <a:pPr lvl="1"/>
            <a:r>
              <a:rPr lang="en-US" sz="2700" b="1" dirty="0" smtClean="0"/>
              <a:t>Phil 1:5</a:t>
            </a:r>
            <a:r>
              <a:rPr lang="en-US" sz="2700" dirty="0" smtClean="0"/>
              <a:t> </a:t>
            </a:r>
            <a:r>
              <a:rPr lang="en-US" sz="2700" dirty="0"/>
              <a:t>– “in view of your </a:t>
            </a:r>
            <a:r>
              <a:rPr lang="en-US" sz="2700" u="sng" dirty="0" smtClean="0"/>
              <a:t>participation</a:t>
            </a:r>
            <a:r>
              <a:rPr lang="en-US" sz="2700" dirty="0" smtClean="0"/>
              <a:t> </a:t>
            </a:r>
            <a:r>
              <a:rPr lang="en-US" sz="2700" dirty="0"/>
              <a:t>in the gospel from the first day until now.”</a:t>
            </a:r>
            <a:endParaRPr lang="en-US" sz="2700" dirty="0" smtClean="0"/>
          </a:p>
          <a:p>
            <a:pPr lvl="1"/>
            <a:r>
              <a:rPr lang="en-US" sz="2700" b="1" dirty="0" smtClean="0"/>
              <a:t>Phil 2:1</a:t>
            </a:r>
            <a:r>
              <a:rPr lang="en-US" sz="2700" dirty="0" smtClean="0"/>
              <a:t> </a:t>
            </a:r>
            <a:r>
              <a:rPr lang="en-US" sz="2700" dirty="0"/>
              <a:t>– “Therefore if there is any encouragement in Christ, if there is any consolation of love, if there is any </a:t>
            </a:r>
            <a:r>
              <a:rPr lang="en-US" sz="2700" u="sng" dirty="0"/>
              <a:t>fellowship</a:t>
            </a:r>
            <a:r>
              <a:rPr lang="en-US" sz="2700" dirty="0"/>
              <a:t> of the Spirit, if </a:t>
            </a:r>
            <a:r>
              <a:rPr lang="en-US" sz="2700" dirty="0" smtClean="0"/>
              <a:t>any affection </a:t>
            </a:r>
            <a:r>
              <a:rPr lang="en-US" sz="2700" dirty="0"/>
              <a:t>and compassion”</a:t>
            </a:r>
            <a:endParaRPr lang="en-US" sz="2700" dirty="0" smtClean="0"/>
          </a:p>
          <a:p>
            <a:pPr lvl="1"/>
            <a:r>
              <a:rPr lang="en-US" sz="2700" b="1" dirty="0" smtClean="0"/>
              <a:t>Phil 3:10</a:t>
            </a:r>
            <a:r>
              <a:rPr lang="en-US" sz="2700" dirty="0" smtClean="0"/>
              <a:t> </a:t>
            </a:r>
            <a:r>
              <a:rPr lang="en-US" sz="2700" dirty="0"/>
              <a:t>– “that I may know Him and the power of His resurrection and </a:t>
            </a:r>
            <a:r>
              <a:rPr lang="en-US" sz="2700" baseline="30000" dirty="0" smtClean="0"/>
              <a:t>[</a:t>
            </a:r>
            <a:r>
              <a:rPr lang="en-US" sz="2700" dirty="0" smtClean="0"/>
              <a:t>the </a:t>
            </a:r>
            <a:r>
              <a:rPr lang="en-US" sz="2700" u="sng" dirty="0"/>
              <a:t>fellowship</a:t>
            </a:r>
            <a:r>
              <a:rPr lang="en-US" sz="2700" dirty="0"/>
              <a:t> of His sufferings, being conformed to His death</a:t>
            </a:r>
            <a:r>
              <a:rPr lang="en-US" sz="2700" dirty="0" smtClean="0"/>
              <a:t>”</a:t>
            </a:r>
          </a:p>
          <a:p>
            <a:pPr lvl="1"/>
            <a:r>
              <a:rPr lang="en-US" sz="2700" b="1" dirty="0"/>
              <a:t>1 John </a:t>
            </a:r>
            <a:r>
              <a:rPr lang="en-US" sz="2700" b="1" dirty="0" smtClean="0"/>
              <a:t>5:1-3</a:t>
            </a:r>
            <a:r>
              <a:rPr lang="en-US" sz="2700" dirty="0" smtClean="0"/>
              <a:t> </a:t>
            </a:r>
            <a:r>
              <a:rPr lang="en-US" sz="2700" dirty="0"/>
              <a:t>– </a:t>
            </a:r>
            <a:r>
              <a:rPr lang="en-US" sz="2700" dirty="0" smtClean="0"/>
              <a:t>“</a:t>
            </a:r>
            <a:r>
              <a:rPr lang="en-US" sz="2700" baseline="30000" dirty="0" smtClean="0"/>
              <a:t>1</a:t>
            </a:r>
            <a:r>
              <a:rPr lang="en-US" sz="2700" dirty="0" smtClean="0"/>
              <a:t>What </a:t>
            </a:r>
            <a:r>
              <a:rPr lang="en-US" sz="2700" dirty="0"/>
              <a:t>was from the beginning, what we have heard, what we have seen with our eyes, what we have looked at and touched with our hands, concerning the Word of Life— </a:t>
            </a:r>
            <a:r>
              <a:rPr lang="en-US" sz="2700" baseline="30000" dirty="0" smtClean="0"/>
              <a:t>2</a:t>
            </a:r>
            <a:r>
              <a:rPr lang="en-US" sz="2700" dirty="0" smtClean="0"/>
              <a:t>and </a:t>
            </a:r>
            <a:r>
              <a:rPr lang="en-US" sz="2700" dirty="0"/>
              <a:t>the life was manifested, and we have seen and testify and proclaim to you the eternal life, which was with the Father and was manifested to us— </a:t>
            </a:r>
            <a:r>
              <a:rPr lang="en-US" sz="2700" baseline="30000" dirty="0" smtClean="0"/>
              <a:t>3</a:t>
            </a:r>
            <a:r>
              <a:rPr lang="en-US" sz="2700" dirty="0" smtClean="0"/>
              <a:t>what </a:t>
            </a:r>
            <a:r>
              <a:rPr lang="en-US" sz="2700" dirty="0"/>
              <a:t>we have seen and heard we proclaim to you also, so that you too may have </a:t>
            </a:r>
            <a:r>
              <a:rPr lang="en-US" sz="2700" u="sng" dirty="0"/>
              <a:t>fellowship</a:t>
            </a:r>
            <a:r>
              <a:rPr lang="en-US" sz="2700" dirty="0"/>
              <a:t> with us; and indeed our </a:t>
            </a:r>
            <a:r>
              <a:rPr lang="en-US" sz="2700" u="sng" dirty="0"/>
              <a:t>fellowship</a:t>
            </a:r>
            <a:r>
              <a:rPr lang="en-US" sz="2700" dirty="0"/>
              <a:t> is with the Father, and with His Son Jesus Christ</a:t>
            </a:r>
            <a:r>
              <a:rPr lang="en-US" sz="2700" dirty="0" smtClean="0"/>
              <a:t>.”</a:t>
            </a:r>
          </a:p>
          <a:p>
            <a:pPr lvl="1"/>
            <a:r>
              <a:rPr lang="en-US" sz="2700" b="1" dirty="0" smtClean="0"/>
              <a:t>1 Cor 10:16</a:t>
            </a:r>
            <a:r>
              <a:rPr lang="en-US" sz="2700" dirty="0" smtClean="0"/>
              <a:t> </a:t>
            </a:r>
            <a:r>
              <a:rPr lang="en-US" sz="2700" dirty="0"/>
              <a:t>– “Is not the cup of blessing which we bless a </a:t>
            </a:r>
            <a:r>
              <a:rPr lang="en-US" sz="2700" u="sng" dirty="0"/>
              <a:t>sharing</a:t>
            </a:r>
            <a:r>
              <a:rPr lang="en-US" sz="2700" dirty="0"/>
              <a:t> in the blood of Christ? Is not </a:t>
            </a:r>
            <a:r>
              <a:rPr lang="en-US" sz="2700" dirty="0" smtClean="0"/>
              <a:t>the bread </a:t>
            </a:r>
            <a:r>
              <a:rPr lang="en-US" sz="2700" dirty="0"/>
              <a:t>which we break a </a:t>
            </a:r>
            <a:r>
              <a:rPr lang="en-US" sz="2700" u="sng" dirty="0"/>
              <a:t>sharing</a:t>
            </a:r>
            <a:r>
              <a:rPr lang="en-US" sz="2700" dirty="0"/>
              <a:t> in the body of Christ</a:t>
            </a:r>
            <a:r>
              <a:rPr lang="en-US" sz="2700" dirty="0" smtClean="0"/>
              <a:t>?”</a:t>
            </a:r>
          </a:p>
          <a:p>
            <a:pPr lvl="1"/>
            <a:endParaRPr lang="en-US" dirty="0" smtClean="0"/>
          </a:p>
          <a:p>
            <a:pPr lvl="1"/>
            <a:endParaRPr lang="en-US" dirty="0" smtClean="0"/>
          </a:p>
          <a:p>
            <a:pPr lvl="1"/>
            <a:endParaRPr lang="en-US" dirty="0" smtClean="0"/>
          </a:p>
        </p:txBody>
      </p:sp>
    </p:spTree>
    <p:extLst>
      <p:ext uri="{BB962C8B-B14F-4D97-AF65-F5344CB8AC3E}">
        <p14:creationId xmlns:p14="http://schemas.microsoft.com/office/powerpoint/2010/main" val="24882098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10258</TotalTime>
  <Words>2824</Words>
  <Application>Microsoft Office PowerPoint</Application>
  <PresentationFormat>On-screen Show (4:3)</PresentationFormat>
  <Paragraphs>125</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Middle-Man Organizations</vt:lpstr>
      <vt:lpstr>Middle-Man Organizations</vt:lpstr>
      <vt:lpstr>Middle-Man Organizations</vt:lpstr>
      <vt:lpstr>Middle-Man Organizations</vt:lpstr>
      <vt:lpstr>Middle-Man Organizations</vt:lpstr>
      <vt:lpstr>Kitchens &amp; Fellowship Halls</vt:lpstr>
      <vt:lpstr>Kitchens &amp; Fellowship Halls</vt:lpstr>
      <vt:lpstr>Kitchens &amp; Fellowship Halls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BubbaHasty</dc:creator>
  <cp:lastModifiedBy>Ryan Hasty</cp:lastModifiedBy>
  <cp:revision>58</cp:revision>
  <dcterms:created xsi:type="dcterms:W3CDTF">2006-08-16T00:00:00Z</dcterms:created>
  <dcterms:modified xsi:type="dcterms:W3CDTF">2016-09-28T22:22:21Z</dcterms:modified>
</cp:coreProperties>
</file>